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57" r:id="rId4"/>
    <p:sldId id="266" r:id="rId5"/>
    <p:sldId id="260" r:id="rId6"/>
    <p:sldId id="258" r:id="rId7"/>
    <p:sldId id="261" r:id="rId8"/>
    <p:sldId id="269" r:id="rId9"/>
    <p:sldId id="270" r:id="rId10"/>
    <p:sldId id="262" r:id="rId11"/>
    <p:sldId id="259" r:id="rId12"/>
    <p:sldId id="264" r:id="rId13"/>
    <p:sldId id="263" r:id="rId14"/>
    <p:sldId id="265"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80" d="100"/>
          <a:sy n="80" d="100"/>
        </p:scale>
        <p:origin x="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D07E1-F7AE-4396-BFB1-E3EC7964EE97}" type="datetimeFigureOut">
              <a:rPr lang="en-GB" smtClean="0"/>
              <a:t>05/10/2018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B3E0C-0B7B-44F5-A9F7-764F6BF355B8}" type="slidenum">
              <a:rPr lang="en-GB" smtClean="0"/>
              <a:t>‹#›</a:t>
            </a:fld>
            <a:endParaRPr lang="en-GB"/>
          </a:p>
        </p:txBody>
      </p:sp>
    </p:spTree>
    <p:extLst>
      <p:ext uri="{BB962C8B-B14F-4D97-AF65-F5344CB8AC3E}">
        <p14:creationId xmlns:p14="http://schemas.microsoft.com/office/powerpoint/2010/main" val="404940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9B3E0C-0B7B-44F5-A9F7-764F6BF355B8}" type="slidenum">
              <a:rPr lang="en-GB" smtClean="0"/>
              <a:t>1</a:t>
            </a:fld>
            <a:endParaRPr lang="en-GB"/>
          </a:p>
        </p:txBody>
      </p:sp>
    </p:spTree>
    <p:extLst>
      <p:ext uri="{BB962C8B-B14F-4D97-AF65-F5344CB8AC3E}">
        <p14:creationId xmlns:p14="http://schemas.microsoft.com/office/powerpoint/2010/main" val="279980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275DB2-513F-4F41-8890-A0BE1606597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07880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FCF76-2D8E-4248-9E47-713A2444C8F8}"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152490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FCF76-2D8E-4248-9E47-713A2444C8F8}"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342113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FCF76-2D8E-4248-9E47-713A2444C8F8}"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325612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FCF76-2D8E-4248-9E47-713A2444C8F8}"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266996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CFCF76-2D8E-4248-9E47-713A2444C8F8}"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106201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FCF76-2D8E-4248-9E47-713A2444C8F8}"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211330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FCF76-2D8E-4248-9E47-713A2444C8F8}" type="datetimeFigureOut">
              <a:rPr lang="en-GB" smtClean="0"/>
              <a:t>05/10/2018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307919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FCF76-2D8E-4248-9E47-713A2444C8F8}" type="datetimeFigureOut">
              <a:rPr lang="en-GB" smtClean="0"/>
              <a:t>05/10/2018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8192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CF76-2D8E-4248-9E47-713A2444C8F8}" type="datetimeFigureOut">
              <a:rPr lang="en-GB" smtClean="0"/>
              <a:t>05/10/2018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152727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FCF76-2D8E-4248-9E47-713A2444C8F8}"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350949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FCF76-2D8E-4248-9E47-713A2444C8F8}"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7252C-6068-4D86-BC47-EFFC6498CEB9}" type="slidenum">
              <a:rPr lang="en-GB" smtClean="0"/>
              <a:t>‹#›</a:t>
            </a:fld>
            <a:endParaRPr lang="en-GB"/>
          </a:p>
        </p:txBody>
      </p:sp>
    </p:spTree>
    <p:extLst>
      <p:ext uri="{BB962C8B-B14F-4D97-AF65-F5344CB8AC3E}">
        <p14:creationId xmlns:p14="http://schemas.microsoft.com/office/powerpoint/2010/main" val="265055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FCF76-2D8E-4248-9E47-713A2444C8F8}" type="datetimeFigureOut">
              <a:rPr lang="en-GB" smtClean="0"/>
              <a:t>05/10/2018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7252C-6068-4D86-BC47-EFFC6498CEB9}" type="slidenum">
              <a:rPr lang="en-GB" smtClean="0"/>
              <a:t>‹#›</a:t>
            </a:fld>
            <a:endParaRPr lang="en-GB"/>
          </a:p>
        </p:txBody>
      </p:sp>
    </p:spTree>
    <p:extLst>
      <p:ext uri="{BB962C8B-B14F-4D97-AF65-F5344CB8AC3E}">
        <p14:creationId xmlns:p14="http://schemas.microsoft.com/office/powerpoint/2010/main" val="4222871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419" y="342901"/>
            <a:ext cx="11465958" cy="2257835"/>
          </a:xfrm>
        </p:spPr>
        <p:txBody>
          <a:bodyPr>
            <a:normAutofit fontScale="90000"/>
          </a:bodyPr>
          <a:lstStyle/>
          <a:p>
            <a:r>
              <a:rPr lang="en-GB" b="1" dirty="0" smtClean="0">
                <a:solidFill>
                  <a:schemeClr val="bg1"/>
                </a:solidFill>
              </a:rPr>
              <a:t>What is the reach and what are the boundaries of health and social care research?</a:t>
            </a:r>
            <a:endParaRPr lang="en-GB" b="1" dirty="0">
              <a:solidFill>
                <a:schemeClr val="bg1"/>
              </a:solidFill>
            </a:endParaRPr>
          </a:p>
        </p:txBody>
      </p:sp>
      <p:sp>
        <p:nvSpPr>
          <p:cNvPr id="3" name="Subtitle 2"/>
          <p:cNvSpPr>
            <a:spLocks noGrp="1"/>
          </p:cNvSpPr>
          <p:nvPr>
            <p:ph type="subTitle" idx="1"/>
          </p:nvPr>
        </p:nvSpPr>
        <p:spPr>
          <a:xfrm>
            <a:off x="1698662" y="2600736"/>
            <a:ext cx="9144000" cy="1655762"/>
          </a:xfrm>
        </p:spPr>
        <p:txBody>
          <a:bodyPr>
            <a:normAutofit/>
          </a:bodyPr>
          <a:lstStyle/>
          <a:p>
            <a:r>
              <a:rPr lang="en-GB" sz="4000" dirty="0" smtClean="0">
                <a:solidFill>
                  <a:schemeClr val="bg1"/>
                </a:solidFill>
              </a:rPr>
              <a:t>A few observations from a health economist…</a:t>
            </a:r>
            <a:endParaRPr lang="en-GB" sz="4000" dirty="0">
              <a:solidFill>
                <a:schemeClr val="bg1"/>
              </a:solidFill>
            </a:endParaRPr>
          </a:p>
        </p:txBody>
      </p:sp>
      <p:pic>
        <p:nvPicPr>
          <p:cNvPr id="1028" name="Picture 4" descr="Image result for health and care research w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773" y="4336636"/>
            <a:ext cx="2719227" cy="25202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M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0715"/>
            <a:ext cx="4693171" cy="139728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37641" y="4503079"/>
            <a:ext cx="6992623" cy="1227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smtClean="0">
                <a:solidFill>
                  <a:schemeClr val="bg1"/>
                </a:solidFill>
              </a:rPr>
              <a:t>Professor Rhiannon Tudor Edwards </a:t>
            </a:r>
          </a:p>
          <a:p>
            <a:pPr algn="l"/>
            <a:r>
              <a:rPr lang="en-GB" sz="2000" dirty="0" smtClean="0">
                <a:solidFill>
                  <a:schemeClr val="bg1"/>
                </a:solidFill>
              </a:rPr>
              <a:t>Centre for Health Economics and Medicines Evaluation (CHEME)</a:t>
            </a:r>
            <a:endParaRPr lang="en-GB" sz="2000" dirty="0">
              <a:solidFill>
                <a:schemeClr val="bg1"/>
              </a:solidFill>
            </a:endParaRPr>
          </a:p>
        </p:txBody>
      </p:sp>
    </p:spTree>
    <p:extLst>
      <p:ext uri="{BB962C8B-B14F-4D97-AF65-F5344CB8AC3E}">
        <p14:creationId xmlns:p14="http://schemas.microsoft.com/office/powerpoint/2010/main" val="177897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9310" y="1418257"/>
            <a:ext cx="3690106" cy="5221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78" y="1418258"/>
            <a:ext cx="3599635" cy="5221500"/>
          </a:xfrm>
          <a:prstGeom prst="rect">
            <a:avLst/>
          </a:prstGeom>
        </p:spPr>
      </p:pic>
      <p:sp>
        <p:nvSpPr>
          <p:cNvPr id="6" name="Title 1"/>
          <p:cNvSpPr>
            <a:spLocks noGrp="1"/>
          </p:cNvSpPr>
          <p:nvPr>
            <p:ph type="title"/>
          </p:nvPr>
        </p:nvSpPr>
        <p:spPr>
          <a:xfrm>
            <a:off x="714910" y="0"/>
            <a:ext cx="10515600" cy="1325563"/>
          </a:xfrm>
        </p:spPr>
        <p:txBody>
          <a:bodyPr/>
          <a:lstStyle/>
          <a:p>
            <a:r>
              <a:rPr lang="en-GB" b="1" dirty="0" smtClean="0">
                <a:solidFill>
                  <a:schemeClr val="bg1"/>
                </a:solidFill>
              </a:rPr>
              <a:t>Early years </a:t>
            </a:r>
            <a:endParaRPr lang="en-GB" b="1" dirty="0">
              <a:solidFill>
                <a:schemeClr val="bg1"/>
              </a:solidFill>
            </a:endParaRPr>
          </a:p>
        </p:txBody>
      </p:sp>
    </p:spTree>
    <p:extLst>
      <p:ext uri="{BB962C8B-B14F-4D97-AF65-F5344CB8AC3E}">
        <p14:creationId xmlns:p14="http://schemas.microsoft.com/office/powerpoint/2010/main" val="4167321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078" y="215561"/>
            <a:ext cx="10515600" cy="1325563"/>
          </a:xfrm>
        </p:spPr>
        <p:txBody>
          <a:bodyPr/>
          <a:lstStyle/>
          <a:p>
            <a:r>
              <a:rPr lang="en-GB" b="1" dirty="0" smtClean="0">
                <a:solidFill>
                  <a:schemeClr val="bg1"/>
                </a:solidFill>
              </a:rPr>
              <a:t>Older people </a:t>
            </a:r>
            <a:endParaRPr lang="en-GB"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510571" y="1576857"/>
            <a:ext cx="3595686" cy="5065814"/>
          </a:xfrm>
          <a:prstGeom prst="rect">
            <a:avLst/>
          </a:prstGeom>
        </p:spPr>
      </p:pic>
      <p:pic>
        <p:nvPicPr>
          <p:cNvPr id="5" name="Picture 4"/>
          <p:cNvPicPr>
            <a:picLocks noChangeAspect="1"/>
          </p:cNvPicPr>
          <p:nvPr/>
        </p:nvPicPr>
        <p:blipFill>
          <a:blip r:embed="rId3"/>
          <a:stretch>
            <a:fillRect/>
          </a:stretch>
        </p:blipFill>
        <p:spPr>
          <a:xfrm>
            <a:off x="6363878" y="1541124"/>
            <a:ext cx="3626930" cy="5101547"/>
          </a:xfrm>
          <a:prstGeom prst="rect">
            <a:avLst/>
          </a:prstGeom>
        </p:spPr>
      </p:pic>
    </p:spTree>
    <p:extLst>
      <p:ext uri="{BB962C8B-B14F-4D97-AF65-F5344CB8AC3E}">
        <p14:creationId xmlns:p14="http://schemas.microsoft.com/office/powerpoint/2010/main" val="80333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618" y="165795"/>
            <a:ext cx="10515600" cy="1325563"/>
          </a:xfrm>
        </p:spPr>
        <p:txBody>
          <a:bodyPr/>
          <a:lstStyle/>
          <a:p>
            <a:r>
              <a:rPr lang="en-GB" b="1" dirty="0" err="1" smtClean="0">
                <a:solidFill>
                  <a:schemeClr val="bg1"/>
                </a:solidFill>
              </a:rPr>
              <a:t>Codi’r</a:t>
            </a:r>
            <a:r>
              <a:rPr lang="en-GB" b="1" dirty="0" smtClean="0">
                <a:solidFill>
                  <a:schemeClr val="bg1"/>
                </a:solidFill>
              </a:rPr>
              <a:t> To </a:t>
            </a:r>
            <a:endParaRPr lang="en-GB"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379855" y="1491358"/>
            <a:ext cx="3633933" cy="5095197"/>
          </a:xfrm>
          <a:prstGeom prst="rect">
            <a:avLst/>
          </a:prstGeom>
        </p:spPr>
      </p:pic>
      <p:pic>
        <p:nvPicPr>
          <p:cNvPr id="5" name="Picture 4"/>
          <p:cNvPicPr>
            <a:picLocks noChangeAspect="1"/>
          </p:cNvPicPr>
          <p:nvPr/>
        </p:nvPicPr>
        <p:blipFill>
          <a:blip r:embed="rId3"/>
          <a:stretch>
            <a:fillRect/>
          </a:stretch>
        </p:blipFill>
        <p:spPr>
          <a:xfrm>
            <a:off x="6783887" y="1491358"/>
            <a:ext cx="3627418" cy="5095197"/>
          </a:xfrm>
          <a:prstGeom prst="rect">
            <a:avLst/>
          </a:prstGeom>
        </p:spPr>
      </p:pic>
    </p:spTree>
    <p:extLst>
      <p:ext uri="{BB962C8B-B14F-4D97-AF65-F5344CB8AC3E}">
        <p14:creationId xmlns:p14="http://schemas.microsoft.com/office/powerpoint/2010/main" val="242592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187" y="0"/>
            <a:ext cx="10515600" cy="1325563"/>
          </a:xfrm>
        </p:spPr>
        <p:txBody>
          <a:bodyPr/>
          <a:lstStyle/>
          <a:p>
            <a:r>
              <a:rPr lang="en-GB" b="1" dirty="0" smtClean="0">
                <a:solidFill>
                  <a:schemeClr val="bg1"/>
                </a:solidFill>
              </a:rPr>
              <a:t>Definitions</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606175" y="1273996"/>
            <a:ext cx="10747625" cy="4902967"/>
          </a:xfrm>
        </p:spPr>
        <p:txBody>
          <a:bodyPr/>
          <a:lstStyle/>
          <a:p>
            <a:r>
              <a:rPr lang="en-GB" dirty="0" smtClean="0">
                <a:solidFill>
                  <a:schemeClr val="bg1"/>
                </a:solidFill>
              </a:rPr>
              <a:t>It is important to consider the following as guidelines and not a definition of social care research.  It is inevitable that some research projects, especially those conducted at the interface of social care and health, will be difficult to categorise as clearly belonging to one category or the other. </a:t>
            </a:r>
          </a:p>
          <a:p>
            <a:r>
              <a:rPr lang="en-GB" dirty="0" smtClean="0">
                <a:solidFill>
                  <a:schemeClr val="bg1"/>
                </a:solidFill>
              </a:rPr>
              <a:t>Health and Care Research Wales Social Care Research Guidelines</a:t>
            </a:r>
          </a:p>
          <a:p>
            <a:endParaRPr lang="en-GB" dirty="0" smtClean="0">
              <a:solidFill>
                <a:schemeClr val="bg1"/>
              </a:solidFill>
            </a:endParaRPr>
          </a:p>
          <a:p>
            <a:pPr marL="0" indent="0">
              <a:buNone/>
            </a:pPr>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p>
          <a:p>
            <a:endParaRPr lang="en-GB" dirty="0"/>
          </a:p>
        </p:txBody>
      </p:sp>
      <p:sp>
        <p:nvSpPr>
          <p:cNvPr id="4" name="Content Placeholder 2"/>
          <p:cNvSpPr txBox="1">
            <a:spLocks/>
          </p:cNvSpPr>
          <p:nvPr/>
        </p:nvSpPr>
        <p:spPr>
          <a:xfrm>
            <a:off x="872919" y="5537771"/>
            <a:ext cx="9986865" cy="639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white">
                    <a:lumMod val="95000"/>
                  </a:prstClr>
                </a:solidFill>
              </a:rPr>
              <a:t>Dan </a:t>
            </a:r>
            <a:r>
              <a:rPr lang="en-GB" sz="2400" dirty="0" err="1" smtClean="0">
                <a:solidFill>
                  <a:prstClr val="white">
                    <a:lumMod val="95000"/>
                  </a:prstClr>
                </a:solidFill>
              </a:rPr>
              <a:t>Venables</a:t>
            </a:r>
            <a:r>
              <a:rPr lang="en-GB" sz="2400" dirty="0" smtClean="0">
                <a:solidFill>
                  <a:prstClr val="white">
                    <a:lumMod val="95000"/>
                  </a:prstClr>
                </a:solidFill>
              </a:rPr>
              <a:t> document supported by Fiona Verity</a:t>
            </a:r>
            <a:endParaRPr lang="en-GB" sz="2400" dirty="0">
              <a:solidFill>
                <a:prstClr val="white">
                  <a:lumMod val="95000"/>
                </a:prstClr>
              </a:solidFill>
            </a:endParaRPr>
          </a:p>
        </p:txBody>
      </p:sp>
    </p:spTree>
    <p:extLst>
      <p:ext uri="{BB962C8B-B14F-4D97-AF65-F5344CB8AC3E}">
        <p14:creationId xmlns:p14="http://schemas.microsoft.com/office/powerpoint/2010/main" val="69319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Expanding our research partners across the life-course </a:t>
            </a:r>
            <a:endParaRPr lang="en-GB" b="1" dirty="0">
              <a:solidFill>
                <a:schemeClr val="bg1"/>
              </a:solidFill>
            </a:endParaRPr>
          </a:p>
        </p:txBody>
      </p:sp>
      <p:sp>
        <p:nvSpPr>
          <p:cNvPr id="3" name="Content Placeholder 2"/>
          <p:cNvSpPr>
            <a:spLocks noGrp="1"/>
          </p:cNvSpPr>
          <p:nvPr>
            <p:ph idx="1"/>
          </p:nvPr>
        </p:nvSpPr>
        <p:spPr>
          <a:xfrm>
            <a:off x="838200" y="2020834"/>
            <a:ext cx="10515600" cy="4351338"/>
          </a:xfrm>
        </p:spPr>
        <p:txBody>
          <a:bodyPr/>
          <a:lstStyle/>
          <a:p>
            <a:pPr marL="0" indent="0">
              <a:buNone/>
            </a:pPr>
            <a:r>
              <a:rPr lang="en-GB" dirty="0" smtClean="0">
                <a:solidFill>
                  <a:schemeClr val="bg1"/>
                </a:solidFill>
              </a:rPr>
              <a:t>Examples…</a:t>
            </a:r>
          </a:p>
          <a:p>
            <a:r>
              <a:rPr lang="en-GB" dirty="0" smtClean="0">
                <a:solidFill>
                  <a:schemeClr val="bg1"/>
                </a:solidFill>
              </a:rPr>
              <a:t>Public Health Wales</a:t>
            </a:r>
          </a:p>
          <a:p>
            <a:r>
              <a:rPr lang="en-GB" dirty="0" smtClean="0">
                <a:solidFill>
                  <a:schemeClr val="bg1"/>
                </a:solidFill>
              </a:rPr>
              <a:t>The education sector</a:t>
            </a:r>
          </a:p>
          <a:p>
            <a:r>
              <a:rPr lang="en-GB" dirty="0" smtClean="0">
                <a:solidFill>
                  <a:schemeClr val="bg1"/>
                </a:solidFill>
              </a:rPr>
              <a:t>Local government </a:t>
            </a:r>
          </a:p>
          <a:p>
            <a:r>
              <a:rPr lang="en-GB" dirty="0" smtClean="0">
                <a:solidFill>
                  <a:schemeClr val="bg1"/>
                </a:solidFill>
              </a:rPr>
              <a:t>Charities </a:t>
            </a:r>
          </a:p>
          <a:p>
            <a:r>
              <a:rPr lang="en-GB" dirty="0" smtClean="0">
                <a:solidFill>
                  <a:schemeClr val="bg1"/>
                </a:solidFill>
              </a:rPr>
              <a:t>Department of Work and Pensions</a:t>
            </a:r>
          </a:p>
          <a:p>
            <a:r>
              <a:rPr lang="en-GB" dirty="0" smtClean="0">
                <a:solidFill>
                  <a:schemeClr val="bg1"/>
                </a:solidFill>
              </a:rPr>
              <a:t>Police, fire services and judicial system </a:t>
            </a:r>
          </a:p>
          <a:p>
            <a:pPr marL="0" indent="0">
              <a:buNone/>
            </a:pPr>
            <a:r>
              <a:rPr lang="en-GB" dirty="0" smtClean="0">
                <a:solidFill>
                  <a:schemeClr val="bg1"/>
                </a:solidFill>
              </a:rPr>
              <a:t> </a:t>
            </a:r>
          </a:p>
          <a:p>
            <a:endParaRPr lang="en-GB" dirty="0"/>
          </a:p>
        </p:txBody>
      </p:sp>
      <p:pic>
        <p:nvPicPr>
          <p:cNvPr id="4" name="Picture 3"/>
          <p:cNvPicPr>
            <a:picLocks noChangeAspect="1"/>
          </p:cNvPicPr>
          <p:nvPr/>
        </p:nvPicPr>
        <p:blipFill>
          <a:blip r:embed="rId2"/>
          <a:stretch>
            <a:fillRect/>
          </a:stretch>
        </p:blipFill>
        <p:spPr>
          <a:xfrm>
            <a:off x="7418735" y="1828798"/>
            <a:ext cx="4058355" cy="3015783"/>
          </a:xfrm>
          <a:prstGeom prst="rect">
            <a:avLst/>
          </a:prstGeom>
        </p:spPr>
      </p:pic>
    </p:spTree>
    <p:extLst>
      <p:ext uri="{BB962C8B-B14F-4D97-AF65-F5344CB8AC3E}">
        <p14:creationId xmlns:p14="http://schemas.microsoft.com/office/powerpoint/2010/main" val="312863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869" y="1080870"/>
            <a:ext cx="11909503" cy="4374493"/>
          </a:xfrm>
        </p:spPr>
        <p:txBody>
          <a:bodyPr>
            <a:noAutofit/>
          </a:bodyPr>
          <a:lstStyle/>
          <a:p>
            <a:pPr marL="0" indent="0">
              <a:buNone/>
            </a:pPr>
            <a:r>
              <a:rPr lang="en-GB" sz="3200" dirty="0" smtClean="0">
                <a:solidFill>
                  <a:schemeClr val="bg1"/>
                </a:solidFill>
              </a:rPr>
              <a:t>Professor </a:t>
            </a:r>
            <a:r>
              <a:rPr lang="en-GB" sz="3200" dirty="0">
                <a:solidFill>
                  <a:schemeClr val="bg1"/>
                </a:solidFill>
              </a:rPr>
              <a:t>Rhiannon Tudor Edwards  	 r.t.edwards@bangor.ac.uk 	</a:t>
            </a:r>
            <a:endParaRPr lang="en-GB" sz="3200" dirty="0" smtClean="0">
              <a:solidFill>
                <a:schemeClr val="bg1"/>
              </a:solidFill>
            </a:endParaRPr>
          </a:p>
          <a:p>
            <a:pPr marL="0" indent="0">
              <a:buNone/>
            </a:pPr>
            <a:r>
              <a:rPr lang="en-GB" sz="3200" dirty="0">
                <a:solidFill>
                  <a:schemeClr val="bg1"/>
                </a:solidFill>
              </a:rPr>
              <a:t>	</a:t>
            </a:r>
            <a:r>
              <a:rPr lang="en-GB" sz="3200" dirty="0" smtClean="0">
                <a:solidFill>
                  <a:schemeClr val="bg1"/>
                </a:solidFill>
              </a:rPr>
              <a:t>@</a:t>
            </a:r>
            <a:r>
              <a:rPr lang="en-GB" sz="3200" dirty="0" err="1">
                <a:solidFill>
                  <a:schemeClr val="bg1"/>
                </a:solidFill>
              </a:rPr>
              <a:t>ProfRTEdwards</a:t>
            </a:r>
            <a:r>
              <a:rPr lang="en-GB" sz="3200" dirty="0">
                <a:solidFill>
                  <a:schemeClr val="bg1"/>
                </a:solidFill>
              </a:rPr>
              <a:t>	</a:t>
            </a:r>
            <a:r>
              <a:rPr lang="en-GB" sz="3200" dirty="0" smtClean="0">
                <a:solidFill>
                  <a:schemeClr val="bg1"/>
                </a:solidFill>
              </a:rPr>
              <a:t>       </a:t>
            </a:r>
            <a:r>
              <a:rPr lang="en-GB" sz="3200" dirty="0">
                <a:solidFill>
                  <a:schemeClr val="bg1"/>
                </a:solidFill>
              </a:rPr>
              <a:t>@</a:t>
            </a:r>
            <a:r>
              <a:rPr lang="en-GB" sz="3200" dirty="0" err="1">
                <a:solidFill>
                  <a:schemeClr val="bg1"/>
                </a:solidFill>
              </a:rPr>
              <a:t>CHEMEBangor</a:t>
            </a:r>
            <a:r>
              <a:rPr lang="en-GB" sz="3200" dirty="0">
                <a:solidFill>
                  <a:schemeClr val="bg1"/>
                </a:solidFill>
              </a:rPr>
              <a:t> </a:t>
            </a:r>
          </a:p>
          <a:p>
            <a:pPr marL="0" indent="0">
              <a:buNone/>
            </a:pPr>
            <a:endParaRPr lang="en-GB" sz="1600" dirty="0">
              <a:solidFill>
                <a:schemeClr val="bg1"/>
              </a:solidFill>
            </a:endParaRPr>
          </a:p>
          <a:p>
            <a:pPr marL="0" indent="0">
              <a:buNone/>
            </a:pPr>
            <a:r>
              <a:rPr lang="en-GB" sz="3200" dirty="0" smtClean="0">
                <a:solidFill>
                  <a:schemeClr val="bg1"/>
                </a:solidFill>
              </a:rPr>
              <a:t>44 0 7799460347</a:t>
            </a:r>
            <a:r>
              <a:rPr lang="en-GB" sz="3200" dirty="0">
                <a:solidFill>
                  <a:schemeClr val="bg1"/>
                </a:solidFill>
              </a:rPr>
              <a:t>					</a:t>
            </a:r>
            <a:endParaRPr lang="en-GB" sz="1800" dirty="0">
              <a:solidFill>
                <a:schemeClr val="bg1"/>
              </a:solidFill>
            </a:endParaRPr>
          </a:p>
          <a:p>
            <a:pPr marL="0" indent="0">
              <a:buNone/>
            </a:pPr>
            <a:r>
              <a:rPr lang="en-GB" dirty="0">
                <a:solidFill>
                  <a:schemeClr val="bg1"/>
                </a:solidFill>
              </a:rPr>
              <a:t>Centre for Health Economics &amp; Medicines Evaluation (CHEME)</a:t>
            </a:r>
          </a:p>
          <a:p>
            <a:pPr marL="0" indent="0">
              <a:spcBef>
                <a:spcPts val="600"/>
              </a:spcBef>
              <a:buNone/>
            </a:pPr>
            <a:r>
              <a:rPr lang="en-GB" dirty="0">
                <a:solidFill>
                  <a:schemeClr val="bg1"/>
                </a:solidFill>
              </a:rPr>
              <a:t>Bangor University, </a:t>
            </a:r>
            <a:r>
              <a:rPr lang="en-GB" dirty="0" err="1">
                <a:solidFill>
                  <a:schemeClr val="bg1"/>
                </a:solidFill>
              </a:rPr>
              <a:t>Ardudwy</a:t>
            </a:r>
            <a:r>
              <a:rPr lang="en-GB" dirty="0">
                <a:solidFill>
                  <a:schemeClr val="bg1"/>
                </a:solidFill>
              </a:rPr>
              <a:t> Hall, Normal Site, Gwynedd, LL57 2PZ </a:t>
            </a:r>
          </a:p>
          <a:p>
            <a:pPr marL="0" indent="0">
              <a:spcBef>
                <a:spcPts val="600"/>
              </a:spcBef>
              <a:buNone/>
            </a:pPr>
            <a:r>
              <a:rPr lang="en-GB" dirty="0">
                <a:solidFill>
                  <a:schemeClr val="bg1"/>
                </a:solidFill>
              </a:rPr>
              <a:t>E-mail: cheme@bangor.ac.uk</a:t>
            </a:r>
          </a:p>
          <a:p>
            <a:pPr marL="0" indent="0">
              <a:buNone/>
            </a:pPr>
            <a:endParaRPr lang="en-GB" dirty="0">
              <a:solidFill>
                <a:schemeClr val="bg1">
                  <a:lumMod val="95000"/>
                </a:schemeClr>
              </a:solidFill>
            </a:endParaRPr>
          </a:p>
        </p:txBody>
      </p:sp>
      <p:sp>
        <p:nvSpPr>
          <p:cNvPr id="6" name="Content Placeholder 2"/>
          <p:cNvSpPr txBox="1">
            <a:spLocks/>
          </p:cNvSpPr>
          <p:nvPr/>
        </p:nvSpPr>
        <p:spPr>
          <a:xfrm>
            <a:off x="555936" y="176784"/>
            <a:ext cx="11028556" cy="638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400" dirty="0">
                <a:solidFill>
                  <a:prstClr val="white">
                    <a:lumMod val="95000"/>
                  </a:prstClr>
                </a:solidFill>
              </a:rPr>
              <a:t>To contact </a:t>
            </a:r>
            <a:r>
              <a:rPr lang="en-GB" sz="4400" dirty="0" smtClean="0">
                <a:solidFill>
                  <a:prstClr val="white">
                    <a:lumMod val="95000"/>
                  </a:prstClr>
                </a:solidFill>
              </a:rPr>
              <a:t>me:</a:t>
            </a:r>
            <a:endParaRPr lang="en-GB" sz="4400" dirty="0">
              <a:solidFill>
                <a:prstClr val="white">
                  <a:lumMod val="95000"/>
                </a:prst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094" y="2179559"/>
            <a:ext cx="438563" cy="421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61" y="2162626"/>
            <a:ext cx="438563" cy="421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285008" y="5272644"/>
            <a:ext cx="11649693" cy="1585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963" y="5404625"/>
            <a:ext cx="3927595" cy="1304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10" y="5390806"/>
            <a:ext cx="1620122" cy="1307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90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41" y="344576"/>
            <a:ext cx="10515600" cy="1325563"/>
          </a:xfrm>
        </p:spPr>
        <p:txBody>
          <a:bodyPr/>
          <a:lstStyle/>
          <a:p>
            <a:r>
              <a:rPr lang="en-GB" b="1" dirty="0" smtClean="0">
                <a:solidFill>
                  <a:schemeClr val="bg1"/>
                </a:solidFill>
              </a:rPr>
              <a:t>Inequality across Wales </a:t>
            </a:r>
            <a:endParaRPr lang="en-GB" b="1" dirty="0">
              <a:solidFill>
                <a:schemeClr val="bg1"/>
              </a:solidFill>
            </a:endParaRPr>
          </a:p>
        </p:txBody>
      </p:sp>
      <p:sp>
        <p:nvSpPr>
          <p:cNvPr id="3" name="Content Placeholder 2"/>
          <p:cNvSpPr>
            <a:spLocks noGrp="1"/>
          </p:cNvSpPr>
          <p:nvPr>
            <p:ph idx="1"/>
          </p:nvPr>
        </p:nvSpPr>
        <p:spPr>
          <a:xfrm>
            <a:off x="262847" y="1933262"/>
            <a:ext cx="6271517" cy="4124485"/>
          </a:xfrm>
        </p:spPr>
        <p:txBody>
          <a:bodyPr/>
          <a:lstStyle/>
          <a:p>
            <a:r>
              <a:rPr lang="en-GB" dirty="0" smtClean="0">
                <a:solidFill>
                  <a:schemeClr val="bg1"/>
                </a:solidFill>
              </a:rPr>
              <a:t>One in three children are living in child poverty in Wales. </a:t>
            </a:r>
          </a:p>
          <a:p>
            <a:r>
              <a:rPr lang="en-GB" dirty="0" smtClean="0">
                <a:solidFill>
                  <a:schemeClr val="bg1"/>
                </a:solidFill>
              </a:rPr>
              <a:t>At birth there is an 18.9 - year difference in healthy life expectancy between the least and most deprived area of Wales.</a:t>
            </a:r>
            <a:endParaRPr lang="en-GB" dirty="0">
              <a:solidFill>
                <a:schemeClr val="bg1"/>
              </a:solidFill>
            </a:endParaRPr>
          </a:p>
        </p:txBody>
      </p:sp>
      <p:pic>
        <p:nvPicPr>
          <p:cNvPr id="5" name="Picture 4"/>
          <p:cNvPicPr>
            <a:picLocks noChangeAspect="1"/>
          </p:cNvPicPr>
          <p:nvPr/>
        </p:nvPicPr>
        <p:blipFill>
          <a:blip r:embed="rId2"/>
          <a:stretch>
            <a:fillRect/>
          </a:stretch>
        </p:blipFill>
        <p:spPr>
          <a:xfrm>
            <a:off x="6832315" y="81453"/>
            <a:ext cx="5178175" cy="6649019"/>
          </a:xfrm>
          <a:prstGeom prst="rect">
            <a:avLst/>
          </a:prstGeom>
        </p:spPr>
      </p:pic>
    </p:spTree>
    <p:extLst>
      <p:ext uri="{BB962C8B-B14F-4D97-AF65-F5344CB8AC3E}">
        <p14:creationId xmlns:p14="http://schemas.microsoft.com/office/powerpoint/2010/main" val="188168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30" y="190464"/>
            <a:ext cx="11049000" cy="1325563"/>
          </a:xfrm>
        </p:spPr>
        <p:txBody>
          <a:bodyPr>
            <a:normAutofit fontScale="90000"/>
          </a:bodyPr>
          <a:lstStyle/>
          <a:p>
            <a:r>
              <a:rPr lang="en-GB" sz="4800" b="1" dirty="0" smtClean="0">
                <a:solidFill>
                  <a:schemeClr val="bg1"/>
                </a:solidFill>
              </a:rPr>
              <a:t>Fair Society, Healthy Lives -  The Marmot Review </a:t>
            </a:r>
            <a:endParaRPr lang="en-GB" sz="4800" b="1" dirty="0">
              <a:solidFill>
                <a:schemeClr val="bg1"/>
              </a:solidFill>
            </a:endParaRPr>
          </a:p>
        </p:txBody>
      </p:sp>
      <p:sp>
        <p:nvSpPr>
          <p:cNvPr id="3" name="Content Placeholder 2"/>
          <p:cNvSpPr>
            <a:spLocks noGrp="1"/>
          </p:cNvSpPr>
          <p:nvPr>
            <p:ph idx="1"/>
          </p:nvPr>
        </p:nvSpPr>
        <p:spPr>
          <a:xfrm>
            <a:off x="684087" y="1376736"/>
            <a:ext cx="7658528" cy="5214135"/>
          </a:xfrm>
        </p:spPr>
        <p:txBody>
          <a:bodyPr>
            <a:normAutofit lnSpcReduction="10000"/>
          </a:bodyPr>
          <a:lstStyle/>
          <a:p>
            <a:pPr marL="0" indent="0">
              <a:buNone/>
            </a:pPr>
            <a:r>
              <a:rPr lang="en-GB" dirty="0" smtClean="0">
                <a:solidFill>
                  <a:schemeClr val="bg1"/>
                </a:solidFill>
              </a:rPr>
              <a:t>Reducing health inequalities will require action on six policy objectives:</a:t>
            </a:r>
          </a:p>
          <a:p>
            <a:pPr marL="0" indent="0">
              <a:buNone/>
            </a:pPr>
            <a:r>
              <a:rPr lang="en-GB" dirty="0" smtClean="0">
                <a:solidFill>
                  <a:schemeClr val="bg1"/>
                </a:solidFill>
              </a:rPr>
              <a:t>1. Give every child the best start in life</a:t>
            </a:r>
          </a:p>
          <a:p>
            <a:pPr marL="0" indent="0">
              <a:buNone/>
            </a:pPr>
            <a:r>
              <a:rPr lang="en-GB" dirty="0" smtClean="0">
                <a:solidFill>
                  <a:schemeClr val="bg1"/>
                </a:solidFill>
              </a:rPr>
              <a:t>2. Enable all children young people and adults to maximise their capabilities and have control over their lives</a:t>
            </a:r>
          </a:p>
          <a:p>
            <a:pPr marL="0" indent="0">
              <a:buNone/>
            </a:pPr>
            <a:r>
              <a:rPr lang="en-GB" dirty="0" smtClean="0">
                <a:solidFill>
                  <a:schemeClr val="bg1"/>
                </a:solidFill>
              </a:rPr>
              <a:t>3. Create fair employment and good work for all</a:t>
            </a:r>
          </a:p>
          <a:p>
            <a:pPr marL="0" indent="0">
              <a:buNone/>
            </a:pPr>
            <a:r>
              <a:rPr lang="en-GB" dirty="0" smtClean="0">
                <a:solidFill>
                  <a:schemeClr val="bg1"/>
                </a:solidFill>
              </a:rPr>
              <a:t>4. Ensure healthy standard of living for all</a:t>
            </a:r>
          </a:p>
          <a:p>
            <a:pPr marL="0" indent="0">
              <a:buNone/>
            </a:pPr>
            <a:r>
              <a:rPr lang="en-GB" dirty="0" smtClean="0">
                <a:solidFill>
                  <a:schemeClr val="bg1"/>
                </a:solidFill>
              </a:rPr>
              <a:t>5. Create and develop healthy and sustainable places and communities</a:t>
            </a:r>
          </a:p>
          <a:p>
            <a:pPr marL="0" indent="0">
              <a:buNone/>
            </a:pPr>
            <a:r>
              <a:rPr lang="en-GB" dirty="0" smtClean="0">
                <a:solidFill>
                  <a:schemeClr val="bg1"/>
                </a:solidFill>
              </a:rPr>
              <a:t>6. Strengthen the role and impact of ill health prevention</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8558372" y="2219218"/>
            <a:ext cx="3092566" cy="3092566"/>
          </a:xfrm>
          <a:prstGeom prst="rect">
            <a:avLst/>
          </a:prstGeom>
        </p:spPr>
      </p:pic>
      <p:sp>
        <p:nvSpPr>
          <p:cNvPr id="5" name="Content Placeholder 2"/>
          <p:cNvSpPr txBox="1">
            <a:spLocks/>
          </p:cNvSpPr>
          <p:nvPr/>
        </p:nvSpPr>
        <p:spPr>
          <a:xfrm>
            <a:off x="8159264" y="5549342"/>
            <a:ext cx="4032736" cy="638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white">
                    <a:lumMod val="95000"/>
                  </a:prstClr>
                </a:solidFill>
              </a:rPr>
              <a:t>Professor Sir  </a:t>
            </a:r>
            <a:r>
              <a:rPr lang="en-GB" sz="2400" dirty="0">
                <a:solidFill>
                  <a:prstClr val="white">
                    <a:lumMod val="95000"/>
                  </a:prstClr>
                </a:solidFill>
              </a:rPr>
              <a:t>Michael Marmot</a:t>
            </a:r>
          </a:p>
        </p:txBody>
      </p:sp>
    </p:spTree>
    <p:extLst>
      <p:ext uri="{BB962C8B-B14F-4D97-AF65-F5344CB8AC3E}">
        <p14:creationId xmlns:p14="http://schemas.microsoft.com/office/powerpoint/2010/main" val="358349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chemeClr val="bg1"/>
                </a:solidFill>
              </a:rPr>
              <a:t>Vision – Health and Care Research Wales </a:t>
            </a:r>
            <a:endParaRPr lang="en-GB" sz="4800" b="1" dirty="0">
              <a:solidFill>
                <a:schemeClr val="bg1"/>
              </a:solidFill>
            </a:endParaRPr>
          </a:p>
        </p:txBody>
      </p:sp>
      <p:sp>
        <p:nvSpPr>
          <p:cNvPr id="3" name="Content Placeholder 2"/>
          <p:cNvSpPr>
            <a:spLocks noGrp="1"/>
          </p:cNvSpPr>
          <p:nvPr>
            <p:ph idx="1"/>
          </p:nvPr>
        </p:nvSpPr>
        <p:spPr/>
        <p:txBody>
          <a:bodyPr/>
          <a:lstStyle/>
          <a:p>
            <a:pPr marL="0" indent="0">
              <a:buNone/>
            </a:pPr>
            <a:r>
              <a:rPr lang="en-GB" dirty="0">
                <a:solidFill>
                  <a:schemeClr val="bg1"/>
                </a:solidFill>
              </a:rPr>
              <a:t>F</a:t>
            </a:r>
            <a:r>
              <a:rPr lang="en-GB" dirty="0" smtClean="0">
                <a:solidFill>
                  <a:schemeClr val="bg1"/>
                </a:solidFill>
              </a:rPr>
              <a:t>or Wales to be internationally recognised for its</a:t>
            </a:r>
          </a:p>
          <a:p>
            <a:pPr marL="0" indent="0">
              <a:buNone/>
            </a:pPr>
            <a:r>
              <a:rPr lang="en-GB" dirty="0" smtClean="0">
                <a:solidFill>
                  <a:schemeClr val="bg1"/>
                </a:solidFill>
              </a:rPr>
              <a:t>excellent health and social care research that has a positive impact</a:t>
            </a:r>
          </a:p>
          <a:p>
            <a:pPr marL="0" indent="0">
              <a:buNone/>
            </a:pPr>
            <a:r>
              <a:rPr lang="en-GB" dirty="0" smtClean="0">
                <a:solidFill>
                  <a:schemeClr val="bg1"/>
                </a:solidFill>
              </a:rPr>
              <a:t>on the health, wellbeing and prosperity of the people in Wales.</a:t>
            </a:r>
          </a:p>
          <a:p>
            <a:endParaRPr lang="en-GB" dirty="0"/>
          </a:p>
        </p:txBody>
      </p:sp>
      <p:pic>
        <p:nvPicPr>
          <p:cNvPr id="4" name="Picture 4" descr="Image result for health and care research w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108" y="3816625"/>
            <a:ext cx="3075586" cy="285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1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54925"/>
            <a:ext cx="10515600" cy="1325563"/>
          </a:xfrm>
        </p:spPr>
        <p:txBody>
          <a:bodyPr/>
          <a:lstStyle/>
          <a:p>
            <a:r>
              <a:rPr lang="en-GB" b="1" dirty="0" smtClean="0">
                <a:solidFill>
                  <a:schemeClr val="bg1"/>
                </a:solidFill>
              </a:rPr>
              <a:t>Public spending and tax revenue through the life-course </a:t>
            </a:r>
            <a:endParaRPr lang="en-GB" b="1" dirty="0">
              <a:solidFill>
                <a:schemeClr val="bg1"/>
              </a:solidFill>
            </a:endParaRPr>
          </a:p>
        </p:txBody>
      </p:sp>
      <p:sp>
        <p:nvSpPr>
          <p:cNvPr id="5" name="Content Placeholder 2"/>
          <p:cNvSpPr txBox="1">
            <a:spLocks/>
          </p:cNvSpPr>
          <p:nvPr/>
        </p:nvSpPr>
        <p:spPr>
          <a:xfrm>
            <a:off x="3872973" y="5254627"/>
            <a:ext cx="4446051" cy="486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prstClr val="white">
                    <a:lumMod val="95000"/>
                  </a:prstClr>
                </a:solidFill>
              </a:rPr>
              <a:t>Public spending in relation to age </a:t>
            </a:r>
          </a:p>
        </p:txBody>
      </p:sp>
      <p:sp>
        <p:nvSpPr>
          <p:cNvPr id="6" name="Rectangle 5"/>
          <p:cNvSpPr/>
          <p:nvPr/>
        </p:nvSpPr>
        <p:spPr>
          <a:xfrm>
            <a:off x="258405" y="6028052"/>
            <a:ext cx="11933595" cy="400110"/>
          </a:xfrm>
          <a:prstGeom prst="rect">
            <a:avLst/>
          </a:prstGeom>
        </p:spPr>
        <p:txBody>
          <a:bodyPr wrap="square">
            <a:spAutoFit/>
          </a:bodyPr>
          <a:lstStyle/>
          <a:p>
            <a:r>
              <a:rPr lang="en-GB" sz="2000" i="1" dirty="0">
                <a:solidFill>
                  <a:prstClr val="white">
                    <a:lumMod val="95000"/>
                  </a:prstClr>
                </a:solidFill>
              </a:rPr>
              <a:t>Source</a:t>
            </a:r>
            <a:r>
              <a:rPr lang="en-GB" sz="2000" i="1" dirty="0" smtClean="0">
                <a:solidFill>
                  <a:prstClr val="white">
                    <a:lumMod val="95000"/>
                  </a:prstClr>
                </a:solidFill>
              </a:rPr>
              <a:t>: </a:t>
            </a:r>
            <a:r>
              <a:rPr lang="en-GB" i="1" dirty="0" smtClean="0">
                <a:solidFill>
                  <a:prstClr val="white">
                    <a:lumMod val="95000"/>
                  </a:prstClr>
                </a:solidFill>
              </a:rPr>
              <a:t>OBR </a:t>
            </a:r>
            <a:r>
              <a:rPr lang="en-GB" i="1" dirty="0">
                <a:solidFill>
                  <a:prstClr val="white">
                    <a:lumMod val="95000"/>
                  </a:prstClr>
                </a:solidFill>
              </a:rPr>
              <a:t>(</a:t>
            </a:r>
            <a:r>
              <a:rPr lang="en-GB" i="1" dirty="0" smtClean="0">
                <a:solidFill>
                  <a:prstClr val="white">
                    <a:lumMod val="95000"/>
                  </a:prstClr>
                </a:solidFill>
              </a:rPr>
              <a:t>2018), </a:t>
            </a:r>
            <a:r>
              <a:rPr lang="en-GB" i="1" dirty="0">
                <a:solidFill>
                  <a:prstClr val="white">
                    <a:lumMod val="95000"/>
                  </a:prstClr>
                </a:solidFill>
              </a:rPr>
              <a:t>Fiscal sustainability report. Available at</a:t>
            </a:r>
            <a:r>
              <a:rPr lang="en-GB" i="1" dirty="0" smtClean="0">
                <a:solidFill>
                  <a:prstClr val="white">
                    <a:lumMod val="95000"/>
                  </a:prstClr>
                </a:solidFill>
              </a:rPr>
              <a:t>: http</a:t>
            </a:r>
            <a:r>
              <a:rPr lang="en-GB" i="1" dirty="0">
                <a:solidFill>
                  <a:prstClr val="white">
                    <a:lumMod val="95000"/>
                  </a:prstClr>
                </a:solidFill>
              </a:rPr>
              <a:t>://cdn.obr.uk/FSR-July-2018-1.pdf </a:t>
            </a:r>
            <a:r>
              <a:rPr lang="en-GB" i="1" dirty="0" smtClean="0">
                <a:solidFill>
                  <a:prstClr val="white">
                    <a:lumMod val="95000"/>
                  </a:prstClr>
                </a:solidFill>
              </a:rPr>
              <a:t> </a:t>
            </a:r>
            <a:endParaRPr lang="en-GB" i="1" dirty="0">
              <a:solidFill>
                <a:prstClr val="white">
                  <a:lumMod val="95000"/>
                </a:prstClr>
              </a:solidFill>
            </a:endParaRPr>
          </a:p>
        </p:txBody>
      </p:sp>
      <p:pic>
        <p:nvPicPr>
          <p:cNvPr id="7" name="Content Placeholder 6"/>
          <p:cNvPicPr>
            <a:picLocks noGrp="1" noChangeAspect="1"/>
          </p:cNvPicPr>
          <p:nvPr>
            <p:ph idx="1"/>
          </p:nvPr>
        </p:nvPicPr>
        <p:blipFill>
          <a:blip r:embed="rId2"/>
          <a:stretch>
            <a:fillRect/>
          </a:stretch>
        </p:blipFill>
        <p:spPr>
          <a:xfrm>
            <a:off x="1791791" y="1441625"/>
            <a:ext cx="8275910" cy="4351338"/>
          </a:xfrm>
          <a:prstGeom prst="rect">
            <a:avLst/>
          </a:prstGeom>
        </p:spPr>
      </p:pic>
    </p:spTree>
    <p:extLst>
      <p:ext uri="{BB962C8B-B14F-4D97-AF65-F5344CB8AC3E}">
        <p14:creationId xmlns:p14="http://schemas.microsoft.com/office/powerpoint/2010/main" val="396973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hs402\AppData\Local\Microsoft\Windows\Temporary Internet Files\Content.Outlook\7TAG88E6\life course pic.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3330" y="606175"/>
            <a:ext cx="7736439" cy="5743254"/>
          </a:xfrm>
          <a:prstGeom prst="rect">
            <a:avLst/>
          </a:prstGeom>
          <a:noFill/>
          <a:ln>
            <a:noFill/>
          </a:ln>
        </p:spPr>
      </p:pic>
    </p:spTree>
    <p:extLst>
      <p:ext uri="{BB962C8B-B14F-4D97-AF65-F5344CB8AC3E}">
        <p14:creationId xmlns:p14="http://schemas.microsoft.com/office/powerpoint/2010/main" val="216681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solidFill>
                  <a:schemeClr val="bg1"/>
                </a:solidFill>
              </a:rPr>
              <a:t>Wales -Wellbeing of Future Generations Act</a:t>
            </a:r>
            <a:endParaRPr lang="en-GB" sz="4800" b="1" dirty="0">
              <a:solidFill>
                <a:schemeClr val="bg1"/>
              </a:solidFill>
            </a:endParaRPr>
          </a:p>
        </p:txBody>
      </p:sp>
      <p:sp>
        <p:nvSpPr>
          <p:cNvPr id="3" name="Content Placeholder 2"/>
          <p:cNvSpPr>
            <a:spLocks noGrp="1"/>
          </p:cNvSpPr>
          <p:nvPr>
            <p:ph idx="1"/>
          </p:nvPr>
        </p:nvSpPr>
        <p:spPr>
          <a:xfrm>
            <a:off x="838200" y="1825625"/>
            <a:ext cx="6162207" cy="4351338"/>
          </a:xfrm>
        </p:spPr>
        <p:txBody>
          <a:bodyPr/>
          <a:lstStyle/>
          <a:p>
            <a:r>
              <a:rPr lang="en-GB" dirty="0">
                <a:solidFill>
                  <a:schemeClr val="bg1"/>
                </a:solidFill>
              </a:rPr>
              <a:t>The Well-being of Future Generations Act gives us the ambition, permission and legal obligation to improve our social, cultural, environmental and economic well-being.</a:t>
            </a:r>
          </a:p>
        </p:txBody>
      </p:sp>
      <p:pic>
        <p:nvPicPr>
          <p:cNvPr id="7" name="Picture 6"/>
          <p:cNvPicPr>
            <a:picLocks noChangeAspect="1"/>
          </p:cNvPicPr>
          <p:nvPr/>
        </p:nvPicPr>
        <p:blipFill>
          <a:blip r:embed="rId2"/>
          <a:stretch>
            <a:fillRect/>
          </a:stretch>
        </p:blipFill>
        <p:spPr>
          <a:xfrm>
            <a:off x="7588856" y="2052023"/>
            <a:ext cx="3915946" cy="3898542"/>
          </a:xfrm>
          <a:prstGeom prst="rect">
            <a:avLst/>
          </a:prstGeom>
        </p:spPr>
      </p:pic>
    </p:spTree>
    <p:extLst>
      <p:ext uri="{BB962C8B-B14F-4D97-AF65-F5344CB8AC3E}">
        <p14:creationId xmlns:p14="http://schemas.microsoft.com/office/powerpoint/2010/main" val="4191452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42" y="265373"/>
            <a:ext cx="10515600" cy="1325563"/>
          </a:xfrm>
        </p:spPr>
        <p:txBody>
          <a:bodyPr/>
          <a:lstStyle/>
          <a:p>
            <a:r>
              <a:rPr lang="en-GB" b="1" dirty="0">
                <a:solidFill>
                  <a:schemeClr val="bg1"/>
                </a:solidFill>
              </a:rPr>
              <a:t>A Healthier Wales:</a:t>
            </a:r>
            <a:br>
              <a:rPr lang="en-GB" b="1" dirty="0">
                <a:solidFill>
                  <a:schemeClr val="bg1"/>
                </a:solidFill>
              </a:rPr>
            </a:br>
            <a:r>
              <a:rPr lang="en-GB" b="1" dirty="0">
                <a:solidFill>
                  <a:schemeClr val="bg1"/>
                </a:solidFill>
              </a:rPr>
              <a:t>our Plan for Health and Social Care</a:t>
            </a:r>
          </a:p>
        </p:txBody>
      </p:sp>
      <p:sp>
        <p:nvSpPr>
          <p:cNvPr id="3" name="Content Placeholder 2"/>
          <p:cNvSpPr>
            <a:spLocks noGrp="1"/>
          </p:cNvSpPr>
          <p:nvPr>
            <p:ph idx="1"/>
          </p:nvPr>
        </p:nvSpPr>
        <p:spPr>
          <a:xfrm>
            <a:off x="838200" y="2000193"/>
            <a:ext cx="5122025" cy="4351338"/>
          </a:xfrm>
        </p:spPr>
        <p:txBody>
          <a:bodyPr/>
          <a:lstStyle/>
          <a:p>
            <a:r>
              <a:rPr lang="en-GB" dirty="0" smtClean="0">
                <a:solidFill>
                  <a:schemeClr val="bg1"/>
                </a:solidFill>
              </a:rPr>
              <a:t>Plan </a:t>
            </a:r>
            <a:r>
              <a:rPr lang="en-GB" dirty="0">
                <a:solidFill>
                  <a:schemeClr val="bg1"/>
                </a:solidFill>
              </a:rPr>
              <a:t>sets out a long term future vision of a ‘whole system approach </a:t>
            </a:r>
            <a:r>
              <a:rPr lang="en-GB" dirty="0" smtClean="0">
                <a:solidFill>
                  <a:schemeClr val="bg1"/>
                </a:solidFill>
              </a:rPr>
              <a:t>to health </a:t>
            </a:r>
            <a:r>
              <a:rPr lang="en-GB" dirty="0">
                <a:solidFill>
                  <a:schemeClr val="bg1"/>
                </a:solidFill>
              </a:rPr>
              <a:t>and social care’, which is focussed on health and wellbeing, and </a:t>
            </a:r>
            <a:r>
              <a:rPr lang="en-GB" dirty="0" smtClean="0">
                <a:solidFill>
                  <a:schemeClr val="bg1"/>
                </a:solidFill>
              </a:rPr>
              <a:t>on preventing </a:t>
            </a:r>
            <a:r>
              <a:rPr lang="en-GB" dirty="0">
                <a:solidFill>
                  <a:schemeClr val="bg1"/>
                </a:solidFill>
              </a:rPr>
              <a:t>illness.</a:t>
            </a:r>
          </a:p>
        </p:txBody>
      </p:sp>
      <p:pic>
        <p:nvPicPr>
          <p:cNvPr id="4" name="Picture 3"/>
          <p:cNvPicPr>
            <a:picLocks noChangeAspect="1"/>
          </p:cNvPicPr>
          <p:nvPr/>
        </p:nvPicPr>
        <p:blipFill>
          <a:blip r:embed="rId2"/>
          <a:stretch>
            <a:fillRect/>
          </a:stretch>
        </p:blipFill>
        <p:spPr>
          <a:xfrm>
            <a:off x="6334298" y="1700891"/>
            <a:ext cx="5632886" cy="4377069"/>
          </a:xfrm>
          <a:prstGeom prst="rect">
            <a:avLst/>
          </a:prstGeom>
        </p:spPr>
      </p:pic>
      <p:sp>
        <p:nvSpPr>
          <p:cNvPr id="5" name="Rectangle 4"/>
          <p:cNvSpPr/>
          <p:nvPr/>
        </p:nvSpPr>
        <p:spPr>
          <a:xfrm>
            <a:off x="258405" y="6078308"/>
            <a:ext cx="11933595" cy="677108"/>
          </a:xfrm>
          <a:prstGeom prst="rect">
            <a:avLst/>
          </a:prstGeom>
        </p:spPr>
        <p:txBody>
          <a:bodyPr wrap="square">
            <a:spAutoFit/>
          </a:bodyPr>
          <a:lstStyle/>
          <a:p>
            <a:r>
              <a:rPr lang="en-GB" sz="2000" i="1" dirty="0">
                <a:solidFill>
                  <a:prstClr val="white">
                    <a:lumMod val="95000"/>
                  </a:prstClr>
                </a:solidFill>
              </a:rPr>
              <a:t>Source</a:t>
            </a:r>
            <a:r>
              <a:rPr lang="en-GB" sz="2000" i="1" dirty="0" smtClean="0">
                <a:solidFill>
                  <a:prstClr val="white">
                    <a:lumMod val="95000"/>
                  </a:prstClr>
                </a:solidFill>
              </a:rPr>
              <a:t>: </a:t>
            </a:r>
            <a:r>
              <a:rPr lang="en-GB" i="1" dirty="0" smtClean="0">
                <a:solidFill>
                  <a:prstClr val="white">
                    <a:lumMod val="95000"/>
                  </a:prstClr>
                </a:solidFill>
              </a:rPr>
              <a:t>Welsh Government </a:t>
            </a:r>
            <a:r>
              <a:rPr lang="en-GB" i="1" dirty="0">
                <a:solidFill>
                  <a:prstClr val="white">
                    <a:lumMod val="95000"/>
                  </a:prstClr>
                </a:solidFill>
              </a:rPr>
              <a:t>(</a:t>
            </a:r>
            <a:r>
              <a:rPr lang="en-GB" i="1" dirty="0" smtClean="0">
                <a:solidFill>
                  <a:prstClr val="white">
                    <a:lumMod val="95000"/>
                  </a:prstClr>
                </a:solidFill>
              </a:rPr>
              <a:t>2018). </a:t>
            </a:r>
            <a:r>
              <a:rPr lang="en-GB" i="1" dirty="0">
                <a:solidFill>
                  <a:prstClr val="white">
                    <a:lumMod val="95000"/>
                  </a:prstClr>
                </a:solidFill>
              </a:rPr>
              <a:t>A Healthier </a:t>
            </a:r>
            <a:r>
              <a:rPr lang="en-GB" i="1" dirty="0" smtClean="0">
                <a:solidFill>
                  <a:prstClr val="white">
                    <a:lumMod val="95000"/>
                  </a:prstClr>
                </a:solidFill>
              </a:rPr>
              <a:t>Wales: our </a:t>
            </a:r>
            <a:r>
              <a:rPr lang="en-GB" i="1" dirty="0">
                <a:solidFill>
                  <a:prstClr val="white">
                    <a:lumMod val="95000"/>
                  </a:prstClr>
                </a:solidFill>
              </a:rPr>
              <a:t>Plan for Health and Social </a:t>
            </a:r>
            <a:r>
              <a:rPr lang="en-GB" i="1" dirty="0" smtClean="0">
                <a:solidFill>
                  <a:prstClr val="white">
                    <a:lumMod val="95000"/>
                  </a:prstClr>
                </a:solidFill>
              </a:rPr>
              <a:t>Care. </a:t>
            </a:r>
          </a:p>
          <a:p>
            <a:r>
              <a:rPr lang="en-GB" i="1" dirty="0" smtClean="0">
                <a:solidFill>
                  <a:prstClr val="white">
                    <a:lumMod val="95000"/>
                  </a:prstClr>
                </a:solidFill>
              </a:rPr>
              <a:t>Available at</a:t>
            </a:r>
            <a:r>
              <a:rPr lang="en-GB" i="1" dirty="0">
                <a:solidFill>
                  <a:prstClr val="white">
                    <a:lumMod val="95000"/>
                  </a:prstClr>
                </a:solidFill>
              </a:rPr>
              <a:t>: https://gov.wales/docs/dhss/publications/180608healthier-wales-mainen.pdf</a:t>
            </a:r>
          </a:p>
        </p:txBody>
      </p:sp>
    </p:spTree>
    <p:extLst>
      <p:ext uri="{BB962C8B-B14F-4D97-AF65-F5344CB8AC3E}">
        <p14:creationId xmlns:p14="http://schemas.microsoft.com/office/powerpoint/2010/main" val="118659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8" y="142614"/>
            <a:ext cx="10515600" cy="1325563"/>
          </a:xfrm>
        </p:spPr>
        <p:txBody>
          <a:bodyPr/>
          <a:lstStyle/>
          <a:p>
            <a:r>
              <a:rPr lang="en-GB" b="1" dirty="0" smtClean="0">
                <a:solidFill>
                  <a:schemeClr val="bg1"/>
                </a:solidFill>
              </a:rPr>
              <a:t>Prosperity for All</a:t>
            </a:r>
            <a:endParaRPr lang="en-GB" b="1" dirty="0">
              <a:solidFill>
                <a:schemeClr val="bg1"/>
              </a:solidFill>
            </a:endParaRPr>
          </a:p>
        </p:txBody>
      </p:sp>
      <p:sp>
        <p:nvSpPr>
          <p:cNvPr id="3" name="Content Placeholder 2"/>
          <p:cNvSpPr>
            <a:spLocks noGrp="1"/>
          </p:cNvSpPr>
          <p:nvPr>
            <p:ph idx="1"/>
          </p:nvPr>
        </p:nvSpPr>
        <p:spPr>
          <a:xfrm>
            <a:off x="838200" y="1468177"/>
            <a:ext cx="10515600" cy="4351338"/>
          </a:xfrm>
        </p:spPr>
        <p:txBody>
          <a:bodyPr>
            <a:normAutofit/>
          </a:bodyPr>
          <a:lstStyle/>
          <a:p>
            <a:r>
              <a:rPr lang="en-GB" dirty="0">
                <a:solidFill>
                  <a:schemeClr val="bg1"/>
                </a:solidFill>
              </a:rPr>
              <a:t>Prosperity is not just </a:t>
            </a:r>
            <a:r>
              <a:rPr lang="en-GB" dirty="0" smtClean="0">
                <a:solidFill>
                  <a:schemeClr val="bg1"/>
                </a:solidFill>
              </a:rPr>
              <a:t>about material </a:t>
            </a:r>
            <a:r>
              <a:rPr lang="en-GB" dirty="0">
                <a:solidFill>
                  <a:schemeClr val="bg1"/>
                </a:solidFill>
              </a:rPr>
              <a:t>wealth – it is </a:t>
            </a:r>
            <a:r>
              <a:rPr lang="en-GB" dirty="0" smtClean="0">
                <a:solidFill>
                  <a:schemeClr val="bg1"/>
                </a:solidFill>
              </a:rPr>
              <a:t>about every </a:t>
            </a:r>
            <a:r>
              <a:rPr lang="en-GB" dirty="0">
                <a:solidFill>
                  <a:schemeClr val="bg1"/>
                </a:solidFill>
              </a:rPr>
              <a:t>one of us having a </a:t>
            </a:r>
            <a:r>
              <a:rPr lang="en-GB" dirty="0" smtClean="0">
                <a:solidFill>
                  <a:schemeClr val="bg1"/>
                </a:solidFill>
              </a:rPr>
              <a:t>good quality </a:t>
            </a:r>
            <a:r>
              <a:rPr lang="en-GB" dirty="0">
                <a:solidFill>
                  <a:schemeClr val="bg1"/>
                </a:solidFill>
              </a:rPr>
              <a:t>of life, and living </a:t>
            </a:r>
            <a:r>
              <a:rPr lang="en-GB" dirty="0" smtClean="0">
                <a:solidFill>
                  <a:schemeClr val="bg1"/>
                </a:solidFill>
              </a:rPr>
              <a:t>in strong</a:t>
            </a:r>
            <a:r>
              <a:rPr lang="en-GB" dirty="0">
                <a:solidFill>
                  <a:schemeClr val="bg1"/>
                </a:solidFill>
              </a:rPr>
              <a:t>, safe communities</a:t>
            </a:r>
            <a:r>
              <a:rPr lang="en-GB" dirty="0" smtClean="0">
                <a:solidFill>
                  <a:schemeClr val="bg1"/>
                </a:solidFill>
              </a:rPr>
              <a:t>.</a:t>
            </a:r>
          </a:p>
          <a:p>
            <a:pPr marL="0" indent="0">
              <a:buNone/>
            </a:pPr>
            <a:endParaRPr lang="en-GB" dirty="0">
              <a:solidFill>
                <a:schemeClr val="bg1"/>
              </a:solidFill>
            </a:endParaRPr>
          </a:p>
          <a:p>
            <a:r>
              <a:rPr lang="en-GB" dirty="0" smtClean="0">
                <a:solidFill>
                  <a:schemeClr val="bg1"/>
                </a:solidFill>
              </a:rPr>
              <a:t>4 keys themes: </a:t>
            </a:r>
          </a:p>
          <a:p>
            <a:pPr marL="514350" indent="-514350">
              <a:buAutoNum type="arabicPeriod"/>
            </a:pPr>
            <a:r>
              <a:rPr lang="en-GB" dirty="0" smtClean="0">
                <a:solidFill>
                  <a:schemeClr val="bg1"/>
                </a:solidFill>
              </a:rPr>
              <a:t>Prosperous and Secure</a:t>
            </a:r>
          </a:p>
          <a:p>
            <a:pPr marL="514350" indent="-514350">
              <a:buAutoNum type="arabicPeriod"/>
            </a:pPr>
            <a:r>
              <a:rPr lang="en-GB" dirty="0">
                <a:solidFill>
                  <a:schemeClr val="bg1"/>
                </a:solidFill>
              </a:rPr>
              <a:t>Healthy and </a:t>
            </a:r>
            <a:r>
              <a:rPr lang="en-GB" dirty="0" smtClean="0">
                <a:solidFill>
                  <a:schemeClr val="bg1"/>
                </a:solidFill>
              </a:rPr>
              <a:t>Active</a:t>
            </a:r>
          </a:p>
          <a:p>
            <a:pPr marL="514350" indent="-514350">
              <a:buAutoNum type="arabicPeriod"/>
            </a:pPr>
            <a:r>
              <a:rPr lang="en-GB" dirty="0" smtClean="0">
                <a:solidFill>
                  <a:schemeClr val="bg1"/>
                </a:solidFill>
              </a:rPr>
              <a:t>Ambitious and Learning </a:t>
            </a:r>
          </a:p>
          <a:p>
            <a:pPr marL="514350" indent="-514350">
              <a:buAutoNum type="arabicPeriod"/>
            </a:pPr>
            <a:r>
              <a:rPr lang="en-GB" dirty="0" smtClean="0">
                <a:solidFill>
                  <a:schemeClr val="bg1"/>
                </a:solidFill>
              </a:rPr>
              <a:t>United and Connected </a:t>
            </a:r>
          </a:p>
          <a:p>
            <a:pPr marL="514350" indent="-514350">
              <a:buAutoNum type="arabicPeriod"/>
            </a:pPr>
            <a:endParaRPr lang="en-GB" dirty="0">
              <a:solidFill>
                <a:schemeClr val="bg1"/>
              </a:solidFill>
            </a:endParaRPr>
          </a:p>
        </p:txBody>
      </p:sp>
      <p:sp>
        <p:nvSpPr>
          <p:cNvPr id="4" name="Rectangle 3"/>
          <p:cNvSpPr/>
          <p:nvPr/>
        </p:nvSpPr>
        <p:spPr>
          <a:xfrm>
            <a:off x="838200" y="5973346"/>
            <a:ext cx="11933595" cy="677108"/>
          </a:xfrm>
          <a:prstGeom prst="rect">
            <a:avLst/>
          </a:prstGeom>
        </p:spPr>
        <p:txBody>
          <a:bodyPr wrap="square">
            <a:spAutoFit/>
          </a:bodyPr>
          <a:lstStyle/>
          <a:p>
            <a:r>
              <a:rPr lang="en-GB" sz="2000" i="1" dirty="0">
                <a:solidFill>
                  <a:prstClr val="white">
                    <a:lumMod val="95000"/>
                  </a:prstClr>
                </a:solidFill>
              </a:rPr>
              <a:t>Source</a:t>
            </a:r>
            <a:r>
              <a:rPr lang="en-GB" sz="2000" i="1" dirty="0" smtClean="0">
                <a:solidFill>
                  <a:prstClr val="white">
                    <a:lumMod val="95000"/>
                  </a:prstClr>
                </a:solidFill>
              </a:rPr>
              <a:t>: </a:t>
            </a:r>
            <a:r>
              <a:rPr lang="en-GB" i="1" dirty="0" smtClean="0">
                <a:solidFill>
                  <a:prstClr val="white">
                    <a:lumMod val="95000"/>
                  </a:prstClr>
                </a:solidFill>
              </a:rPr>
              <a:t>Welsh Government </a:t>
            </a:r>
            <a:r>
              <a:rPr lang="en-GB" i="1" dirty="0">
                <a:solidFill>
                  <a:prstClr val="white">
                    <a:lumMod val="95000"/>
                  </a:prstClr>
                </a:solidFill>
              </a:rPr>
              <a:t>(</a:t>
            </a:r>
            <a:r>
              <a:rPr lang="en-GB" i="1" dirty="0" smtClean="0">
                <a:solidFill>
                  <a:prstClr val="white">
                    <a:lumMod val="95000"/>
                  </a:prstClr>
                </a:solidFill>
              </a:rPr>
              <a:t>2017</a:t>
            </a:r>
            <a:r>
              <a:rPr lang="en-GB" i="1" dirty="0">
                <a:solidFill>
                  <a:prstClr val="white">
                    <a:lumMod val="95000"/>
                  </a:prstClr>
                </a:solidFill>
              </a:rPr>
              <a:t>). Prosperity for </a:t>
            </a:r>
            <a:r>
              <a:rPr lang="en-GB" i="1" dirty="0" smtClean="0">
                <a:solidFill>
                  <a:prstClr val="white">
                    <a:lumMod val="95000"/>
                  </a:prstClr>
                </a:solidFill>
              </a:rPr>
              <a:t>All: the national strategy</a:t>
            </a:r>
            <a:r>
              <a:rPr lang="en-GB" i="1" dirty="0">
                <a:solidFill>
                  <a:prstClr val="white">
                    <a:lumMod val="95000"/>
                  </a:prstClr>
                </a:solidFill>
              </a:rPr>
              <a:t>. </a:t>
            </a:r>
            <a:r>
              <a:rPr lang="en-GB" i="1" dirty="0" smtClean="0">
                <a:solidFill>
                  <a:prstClr val="white">
                    <a:lumMod val="95000"/>
                  </a:prstClr>
                </a:solidFill>
              </a:rPr>
              <a:t>Available at</a:t>
            </a:r>
            <a:r>
              <a:rPr lang="en-GB" i="1" dirty="0">
                <a:solidFill>
                  <a:prstClr val="white">
                    <a:lumMod val="95000"/>
                  </a:prstClr>
                </a:solidFill>
              </a:rPr>
              <a:t>:  https://</a:t>
            </a:r>
            <a:r>
              <a:rPr lang="en-GB" i="1" dirty="0" smtClean="0">
                <a:solidFill>
                  <a:prstClr val="white">
                    <a:lumMod val="95000"/>
                  </a:prstClr>
                </a:solidFill>
              </a:rPr>
              <a:t>gov.wales/docs/strategies/170919-prosperity-for-all-en.pdf </a:t>
            </a:r>
            <a:endParaRPr lang="en-GB" i="1" dirty="0">
              <a:solidFill>
                <a:prstClr val="white">
                  <a:lumMod val="95000"/>
                </a:prstClr>
              </a:solidFill>
            </a:endParaRPr>
          </a:p>
        </p:txBody>
      </p:sp>
    </p:spTree>
    <p:extLst>
      <p:ext uri="{BB962C8B-B14F-4D97-AF65-F5344CB8AC3E}">
        <p14:creationId xmlns:p14="http://schemas.microsoft.com/office/powerpoint/2010/main" val="412674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522</Words>
  <Application>Microsoft Office PowerPoint</Application>
  <PresentationFormat>Widescreen</PresentationFormat>
  <Paragraphs>71</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What is the reach and what are the boundaries of health and social care research?</vt:lpstr>
      <vt:lpstr>Inequality across Wales </vt:lpstr>
      <vt:lpstr>Fair Society, Healthy Lives -  The Marmot Review </vt:lpstr>
      <vt:lpstr>Vision – Health and Care Research Wales </vt:lpstr>
      <vt:lpstr>Public spending and tax revenue through the life-course </vt:lpstr>
      <vt:lpstr>PowerPoint Presentation</vt:lpstr>
      <vt:lpstr>Wales -Wellbeing of Future Generations Act</vt:lpstr>
      <vt:lpstr>A Healthier Wales: our Plan for Health and Social Care</vt:lpstr>
      <vt:lpstr>Prosperity for All</vt:lpstr>
      <vt:lpstr>Early years </vt:lpstr>
      <vt:lpstr>Older people </vt:lpstr>
      <vt:lpstr>Codi’r To </vt:lpstr>
      <vt:lpstr>Definitions </vt:lpstr>
      <vt:lpstr>Expanding our research partners across the life-course </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reach and what are the boundaries of health and social care research?</dc:title>
  <dc:creator>Rhiannon Tudor Edwards</dc:creator>
  <cp:lastModifiedBy>Rhiannon Tudor Edwards</cp:lastModifiedBy>
  <cp:revision>16</cp:revision>
  <dcterms:created xsi:type="dcterms:W3CDTF">2018-09-03T10:34:47Z</dcterms:created>
  <dcterms:modified xsi:type="dcterms:W3CDTF">2018-10-05T12:58:53Z</dcterms:modified>
</cp:coreProperties>
</file>